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2.jpeg>
</file>

<file path=ppt/media/image3.tmp>
</file>

<file path=ppt/media/image5.tmp>
</file>

<file path=ppt/media/image6.tmp>
</file>

<file path=ppt/media/image7.tmp>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2/11/2021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7" name="Date Placeholder 6"/>
          <p:cNvSpPr>
            <a:spLocks noGrp="1"/>
          </p:cNvSpPr>
          <p:nvPr>
            <p:ph type="dt" sz="half" idx="10"/>
          </p:nvPr>
        </p:nvSpPr>
        <p:spPr/>
        <p:txBody>
          <a:bodyPr/>
          <a:lstStyle/>
          <a:p>
            <a:fld id="{1CAFE9EF-BFD3-43EA-A868-783EE64D3026}" type="datetime1">
              <a:rPr lang="en-US" smtClean="0"/>
              <a:t>2/11/2021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smtClean="0"/>
              <a:t>Click to edit Master title style</a:t>
            </a:r>
            <a:endParaRPr lang="en-US"/>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smtClean="0"/>
              <a:t>Click to edit Master title style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smtClean="0"/>
              <a:t>Click to edit Master title style</a:t>
            </a:r>
            <a:endParaRPr lang="en-US"/>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smtClean="0"/>
              <a:t>Click to edit Master title style</a:t>
            </a:r>
            <a:endParaRPr lang="en-US"/>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2/11/2021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smtClean="0"/>
              <a:t>Click to edit Master title style</a:t>
            </a:r>
            <a:endParaRPr lang="en-US"/>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2/11/2021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A7E8C0-DCD6-4618-824E-E5B47E37F774}" type="datetime1">
              <a:rPr lang="en-US" smtClean="0"/>
              <a:t>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C6133B-A04A-40C7-999B-6B964B69F57E}" type="datetime1">
              <a:rPr lang="en-US" smtClean="0"/>
              <a:t>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466FB9-D28B-49B1-96AA-2DC4A0B82672}" type="datetime1">
              <a:rPr lang="en-US" smtClean="0"/>
              <a:t>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6763742-95DB-4727-9E2D-E67133874C57}" type="datetime1">
              <a:rPr lang="en-US" smtClean="0"/>
              <a:t>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20000" y="1825625"/>
            <a:ext cx="5025216"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319840" y="1825625"/>
            <a:ext cx="503396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8F4C757-AC18-4BD4-B58D-C09C7F56266E}" type="datetime1">
              <a:rPr lang="en-US" smtClean="0"/>
              <a:t>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5A06CBA-D419-41FA-8B3E-D17E24A5F335}" type="datetime1">
              <a:rPr lang="en-US" smtClean="0"/>
              <a:t>2/11/2021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624B8EF-695A-4D91-86E6-BD3ABF986DC6}" type="datetime1">
              <a:rPr lang="en-US" smtClean="0"/>
              <a:t>2/11/2021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2/11/2021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2/11/2021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209800" y="4464028"/>
            <a:ext cx="9144000" cy="1641490"/>
          </a:xfrm>
        </p:spPr>
        <p:txBody>
          <a:bodyPr>
            <a:normAutofit/>
          </a:bodyPr>
          <a:lstStyle/>
          <a:p>
            <a:r>
              <a:rPr lang="en-US" dirty="0" smtClean="0"/>
              <a:t>Hydrosphere</a:t>
            </a:r>
            <a:endParaRPr lang="en-US" dirty="0"/>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IN" dirty="0" smtClean="0"/>
              <a:t>Collection:</a:t>
            </a:r>
            <a:r>
              <a:rPr lang="en-US" dirty="0" smtClean="0"/>
              <a:t>When </a:t>
            </a:r>
            <a:r>
              <a:rPr lang="en-US" dirty="0"/>
              <a:t>water falls back to earth </a:t>
            </a:r>
            <a:r>
              <a:rPr lang="en-US" dirty="0" smtClean="0"/>
              <a:t>as precipitation</a:t>
            </a:r>
            <a:r>
              <a:rPr lang="en-US" dirty="0"/>
              <a:t>, it may fall back in </a:t>
            </a:r>
            <a:r>
              <a:rPr lang="en-US" dirty="0" smtClean="0"/>
              <a:t>the oceans</a:t>
            </a:r>
            <a:r>
              <a:rPr lang="en-US" dirty="0"/>
              <a:t>, lakes or rivers or it may </a:t>
            </a:r>
            <a:r>
              <a:rPr lang="en-US" dirty="0" smtClean="0"/>
              <a:t>end up </a:t>
            </a:r>
            <a:r>
              <a:rPr lang="en-US" dirty="0"/>
              <a:t>on land. When it ends up on </a:t>
            </a:r>
            <a:r>
              <a:rPr lang="en-US" dirty="0" smtClean="0"/>
              <a:t>land, it </a:t>
            </a:r>
            <a:r>
              <a:rPr lang="en-US" dirty="0"/>
              <a:t>will either soak into the earth and</a:t>
            </a:r>
          </a:p>
          <a:p>
            <a:pPr marL="0" indent="0" algn="just">
              <a:buNone/>
            </a:pPr>
            <a:r>
              <a:rPr lang="en-US" dirty="0" smtClean="0"/>
              <a:t>   become </a:t>
            </a:r>
            <a:r>
              <a:rPr lang="en-US" dirty="0"/>
              <a:t>part of the ―ground </a:t>
            </a:r>
            <a:r>
              <a:rPr lang="en-US" dirty="0" smtClean="0"/>
              <a:t>water that </a:t>
            </a:r>
            <a:r>
              <a:rPr lang="en-US" dirty="0"/>
              <a:t>plants and animals use to </a:t>
            </a:r>
            <a:r>
              <a:rPr lang="en-US" dirty="0" smtClean="0"/>
              <a:t>     drink</a:t>
            </a:r>
            <a:r>
              <a:rPr lang="en-US" dirty="0"/>
              <a:t> </a:t>
            </a:r>
            <a:r>
              <a:rPr lang="en-US" dirty="0" smtClean="0"/>
              <a:t>or </a:t>
            </a:r>
            <a:r>
              <a:rPr lang="en-US" dirty="0"/>
              <a:t>it may run over the soil and </a:t>
            </a:r>
            <a:r>
              <a:rPr lang="en-US" dirty="0" smtClean="0"/>
              <a:t>collect in </a:t>
            </a:r>
            <a:r>
              <a:rPr lang="en-US" dirty="0"/>
              <a:t>the oceans, lakes or rivers </a:t>
            </a:r>
            <a:r>
              <a:rPr lang="en-US" dirty="0" smtClean="0"/>
              <a:t>where </a:t>
            </a:r>
            <a:r>
              <a:rPr lang="en-IN" dirty="0" smtClean="0"/>
              <a:t>the </a:t>
            </a:r>
            <a:r>
              <a:rPr lang="en-IN" dirty="0"/>
              <a:t>cycle starts.</a:t>
            </a:r>
          </a:p>
        </p:txBody>
      </p:sp>
    </p:spTree>
    <p:extLst>
      <p:ext uri="{BB962C8B-B14F-4D97-AF65-F5344CB8AC3E}">
        <p14:creationId xmlns:p14="http://schemas.microsoft.com/office/powerpoint/2010/main" val="2681511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water</a:t>
            </a:r>
            <a:endParaRPr lang="en-IN" dirty="0"/>
          </a:p>
        </p:txBody>
      </p:sp>
      <p:sp>
        <p:nvSpPr>
          <p:cNvPr id="3" name="Content Placeholder 2"/>
          <p:cNvSpPr>
            <a:spLocks noGrp="1"/>
          </p:cNvSpPr>
          <p:nvPr>
            <p:ph idx="1"/>
          </p:nvPr>
        </p:nvSpPr>
        <p:spPr/>
        <p:txBody>
          <a:bodyPr>
            <a:normAutofit/>
          </a:bodyPr>
          <a:lstStyle/>
          <a:p>
            <a:r>
              <a:rPr lang="en-IN" b="1" dirty="0" smtClean="0"/>
              <a:t>Saltwater</a:t>
            </a:r>
            <a:r>
              <a:rPr lang="en-IN" b="1" dirty="0"/>
              <a:t>: </a:t>
            </a:r>
            <a:r>
              <a:rPr lang="en-IN" dirty="0"/>
              <a:t>97% </a:t>
            </a:r>
            <a:r>
              <a:rPr lang="en-IN" dirty="0" smtClean="0"/>
              <a:t>of the </a:t>
            </a:r>
            <a:r>
              <a:rPr lang="en-IN" dirty="0"/>
              <a:t>Earth’s water </a:t>
            </a:r>
            <a:r>
              <a:rPr lang="en-IN" dirty="0" smtClean="0"/>
              <a:t>is saltwater located mainly </a:t>
            </a:r>
            <a:r>
              <a:rPr lang="en-IN" dirty="0"/>
              <a:t>in </a:t>
            </a:r>
            <a:r>
              <a:rPr lang="en-IN" dirty="0" smtClean="0"/>
              <a:t>the oceans </a:t>
            </a:r>
            <a:r>
              <a:rPr lang="en-IN" dirty="0"/>
              <a:t>and seas.</a:t>
            </a:r>
          </a:p>
          <a:p>
            <a:r>
              <a:rPr lang="en-IN" b="1" dirty="0" smtClean="0"/>
              <a:t>Freshwater</a:t>
            </a:r>
            <a:r>
              <a:rPr lang="en-IN" b="1" dirty="0"/>
              <a:t>: </a:t>
            </a:r>
            <a:r>
              <a:rPr lang="en-IN" dirty="0"/>
              <a:t>3% </a:t>
            </a:r>
            <a:r>
              <a:rPr lang="en-IN" dirty="0" smtClean="0"/>
              <a:t>is fresh </a:t>
            </a:r>
            <a:r>
              <a:rPr lang="en-IN" dirty="0"/>
              <a:t>water </a:t>
            </a:r>
            <a:r>
              <a:rPr lang="en-IN" dirty="0" smtClean="0"/>
              <a:t>located on </a:t>
            </a:r>
            <a:r>
              <a:rPr lang="en-IN" dirty="0"/>
              <a:t>continents </a:t>
            </a:r>
            <a:r>
              <a:rPr lang="en-IN" dirty="0" smtClean="0"/>
              <a:t>and islands </a:t>
            </a:r>
            <a:r>
              <a:rPr lang="en-IN" dirty="0"/>
              <a:t>(</a:t>
            </a:r>
            <a:r>
              <a:rPr lang="en-IN" dirty="0" err="1" smtClean="0"/>
              <a:t>river,lakes</a:t>
            </a:r>
            <a:r>
              <a:rPr lang="en-IN" dirty="0"/>
              <a:t>, </a:t>
            </a:r>
            <a:r>
              <a:rPr lang="en-IN" dirty="0" smtClean="0"/>
              <a:t>groundwater, water </a:t>
            </a:r>
            <a:r>
              <a:rPr lang="en-IN" dirty="0"/>
              <a:t>vapour…)</a:t>
            </a:r>
          </a:p>
        </p:txBody>
      </p:sp>
    </p:spTree>
    <p:extLst>
      <p:ext uri="{BB962C8B-B14F-4D97-AF65-F5344CB8AC3E}">
        <p14:creationId xmlns:p14="http://schemas.microsoft.com/office/powerpoint/2010/main" val="2909895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9399" y="0"/>
            <a:ext cx="10617984" cy="6858367"/>
          </a:xfrm>
        </p:spPr>
      </p:pic>
    </p:spTree>
    <p:extLst>
      <p:ext uri="{BB962C8B-B14F-4D97-AF65-F5344CB8AC3E}">
        <p14:creationId xmlns:p14="http://schemas.microsoft.com/office/powerpoint/2010/main" val="2301656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Water can be found in</a:t>
            </a:r>
            <a:endParaRPr lang="en-IN" dirty="0"/>
          </a:p>
        </p:txBody>
      </p:sp>
      <p:sp>
        <p:nvSpPr>
          <p:cNvPr id="3" name="Content Placeholder 2"/>
          <p:cNvSpPr>
            <a:spLocks noGrp="1"/>
          </p:cNvSpPr>
          <p:nvPr>
            <p:ph idx="1"/>
          </p:nvPr>
        </p:nvSpPr>
        <p:spPr/>
        <p:txBody>
          <a:bodyPr>
            <a:normAutofit/>
          </a:bodyPr>
          <a:lstStyle/>
          <a:p>
            <a:r>
              <a:rPr lang="en-IN" b="1" dirty="0"/>
              <a:t>Oceans: </a:t>
            </a:r>
            <a:r>
              <a:rPr lang="en-IN" dirty="0"/>
              <a:t>vast </a:t>
            </a:r>
            <a:r>
              <a:rPr lang="en-IN" dirty="0" smtClean="0"/>
              <a:t>masses of </a:t>
            </a:r>
            <a:r>
              <a:rPr lang="en-IN" dirty="0"/>
              <a:t>saltwater </a:t>
            </a:r>
            <a:r>
              <a:rPr lang="en-IN" dirty="0" smtClean="0"/>
              <a:t>that separate the continents</a:t>
            </a:r>
            <a:r>
              <a:rPr lang="en-IN" dirty="0"/>
              <a:t>.</a:t>
            </a:r>
          </a:p>
          <a:p>
            <a:r>
              <a:rPr lang="en-IN" b="1" dirty="0" smtClean="0"/>
              <a:t>Seas</a:t>
            </a:r>
            <a:r>
              <a:rPr lang="en-IN" b="1" dirty="0"/>
              <a:t>: </a:t>
            </a:r>
            <a:r>
              <a:rPr lang="en-IN" dirty="0"/>
              <a:t>oceanic </a:t>
            </a:r>
            <a:r>
              <a:rPr lang="en-IN" dirty="0" smtClean="0"/>
              <a:t>waters that </a:t>
            </a:r>
            <a:r>
              <a:rPr lang="en-IN" dirty="0"/>
              <a:t>are close </a:t>
            </a:r>
            <a:r>
              <a:rPr lang="en-IN" dirty="0" smtClean="0"/>
              <a:t>to continents </a:t>
            </a:r>
            <a:r>
              <a:rPr lang="en-IN" dirty="0"/>
              <a:t>and not as</a:t>
            </a:r>
          </a:p>
          <a:p>
            <a:pPr marL="0" indent="0">
              <a:buNone/>
            </a:pPr>
            <a:r>
              <a:rPr lang="en-IN" dirty="0" smtClean="0"/>
              <a:t>   deep </a:t>
            </a:r>
            <a:r>
              <a:rPr lang="en-IN" dirty="0"/>
              <a:t>as oceans.</a:t>
            </a:r>
          </a:p>
          <a:p>
            <a:r>
              <a:rPr lang="en-IN" b="1" dirty="0" smtClean="0"/>
              <a:t>Rivers</a:t>
            </a:r>
            <a:r>
              <a:rPr lang="en-IN" b="1" dirty="0"/>
              <a:t>: </a:t>
            </a:r>
            <a:r>
              <a:rPr lang="en-IN" dirty="0" smtClean="0"/>
              <a:t>continuously flowing </a:t>
            </a:r>
            <a:r>
              <a:rPr lang="en-IN" dirty="0"/>
              <a:t>currents </a:t>
            </a:r>
            <a:r>
              <a:rPr lang="en-IN" dirty="0" smtClean="0"/>
              <a:t>of water </a:t>
            </a:r>
            <a:r>
              <a:rPr lang="en-IN" dirty="0"/>
              <a:t>that flow into</a:t>
            </a:r>
          </a:p>
          <a:p>
            <a:pPr marL="0" indent="0">
              <a:buNone/>
            </a:pPr>
            <a:r>
              <a:rPr lang="en-IN" dirty="0" smtClean="0"/>
              <a:t>   seas</a:t>
            </a:r>
            <a:r>
              <a:rPr lang="en-IN" dirty="0"/>
              <a:t>, lakes and </a:t>
            </a:r>
            <a:r>
              <a:rPr lang="en-IN" dirty="0" smtClean="0"/>
              <a:t>other rivers.</a:t>
            </a:r>
          </a:p>
          <a:p>
            <a:pPr marL="0" indent="0">
              <a:buNone/>
            </a:pPr>
            <a:endParaRPr lang="en-IN" dirty="0"/>
          </a:p>
        </p:txBody>
      </p:sp>
    </p:spTree>
    <p:extLst>
      <p:ext uri="{BB962C8B-B14F-4D97-AF65-F5344CB8AC3E}">
        <p14:creationId xmlns:p14="http://schemas.microsoft.com/office/powerpoint/2010/main" val="1581749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IN" b="1" dirty="0"/>
              <a:t>Tributary: </a:t>
            </a:r>
            <a:r>
              <a:rPr lang="en-IN" dirty="0"/>
              <a:t>a </a:t>
            </a:r>
            <a:r>
              <a:rPr lang="en-IN" dirty="0" smtClean="0"/>
              <a:t>river that </a:t>
            </a:r>
            <a:r>
              <a:rPr lang="en-IN" dirty="0"/>
              <a:t>flows </a:t>
            </a:r>
            <a:r>
              <a:rPr lang="en-IN" dirty="0" smtClean="0"/>
              <a:t>into another </a:t>
            </a:r>
            <a:r>
              <a:rPr lang="en-IN" dirty="0"/>
              <a:t>river.</a:t>
            </a:r>
          </a:p>
          <a:p>
            <a:r>
              <a:rPr lang="en-IN" b="1" dirty="0" smtClean="0"/>
              <a:t>Groundwater: </a:t>
            </a:r>
            <a:r>
              <a:rPr lang="en-IN" dirty="0" smtClean="0"/>
              <a:t>rainwater that infiltrates </a:t>
            </a:r>
            <a:r>
              <a:rPr lang="en-IN" dirty="0"/>
              <a:t>rocks </a:t>
            </a:r>
            <a:r>
              <a:rPr lang="en-IN" dirty="0" smtClean="0"/>
              <a:t>and soil </a:t>
            </a:r>
            <a:r>
              <a:rPr lang="en-IN" dirty="0"/>
              <a:t>into the </a:t>
            </a:r>
            <a:r>
              <a:rPr lang="en-IN" dirty="0" smtClean="0"/>
              <a:t>Earth’s surface</a:t>
            </a:r>
            <a:r>
              <a:rPr lang="en-IN" dirty="0"/>
              <a:t>.</a:t>
            </a:r>
          </a:p>
          <a:p>
            <a:r>
              <a:rPr lang="en-IN" b="1" dirty="0" smtClean="0"/>
              <a:t>Aquifers</a:t>
            </a:r>
            <a:r>
              <a:rPr lang="en-IN" b="1" dirty="0"/>
              <a:t>: </a:t>
            </a:r>
            <a:r>
              <a:rPr lang="en-IN" dirty="0"/>
              <a:t>stores </a:t>
            </a:r>
            <a:r>
              <a:rPr lang="en-IN" dirty="0" smtClean="0"/>
              <a:t>of groundwater that accumulate</a:t>
            </a:r>
            <a:r>
              <a:rPr lang="en-IN" dirty="0"/>
              <a:t> </a:t>
            </a:r>
            <a:r>
              <a:rPr lang="en-IN" dirty="0" smtClean="0"/>
              <a:t>underground </a:t>
            </a:r>
            <a:r>
              <a:rPr lang="en-IN" dirty="0"/>
              <a:t>on </a:t>
            </a:r>
            <a:r>
              <a:rPr lang="en-IN" dirty="0" smtClean="0"/>
              <a:t>top of impermeable layers </a:t>
            </a:r>
            <a:r>
              <a:rPr lang="en-IN" dirty="0"/>
              <a:t>of rock.</a:t>
            </a:r>
          </a:p>
          <a:p>
            <a:r>
              <a:rPr lang="en-IN" b="1" dirty="0" smtClean="0"/>
              <a:t>Wells</a:t>
            </a:r>
            <a:r>
              <a:rPr lang="en-IN" b="1" dirty="0"/>
              <a:t>: </a:t>
            </a:r>
            <a:r>
              <a:rPr lang="en-IN" dirty="0"/>
              <a:t>holes </a:t>
            </a:r>
            <a:r>
              <a:rPr lang="en-IN" dirty="0" smtClean="0"/>
              <a:t>that men </a:t>
            </a:r>
            <a:r>
              <a:rPr lang="en-IN" dirty="0"/>
              <a:t>do into </a:t>
            </a:r>
            <a:r>
              <a:rPr lang="en-IN" dirty="0" smtClean="0"/>
              <a:t>the Earth’s </a:t>
            </a:r>
            <a:r>
              <a:rPr lang="en-IN" dirty="0"/>
              <a:t>surface </a:t>
            </a:r>
            <a:r>
              <a:rPr lang="en-IN" dirty="0" smtClean="0"/>
              <a:t>to bring underground water </a:t>
            </a:r>
            <a:r>
              <a:rPr lang="en-IN" dirty="0"/>
              <a:t>to the surface.</a:t>
            </a:r>
          </a:p>
        </p:txBody>
      </p:sp>
    </p:spTree>
    <p:extLst>
      <p:ext uri="{BB962C8B-B14F-4D97-AF65-F5344CB8AC3E}">
        <p14:creationId xmlns:p14="http://schemas.microsoft.com/office/powerpoint/2010/main" val="3197098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b="1" dirty="0"/>
              <a:t>Glaciers: </a:t>
            </a:r>
            <a:r>
              <a:rPr lang="en-US" dirty="0"/>
              <a:t>huge mass of ice, formed </a:t>
            </a:r>
            <a:r>
              <a:rPr lang="en-US" dirty="0" smtClean="0"/>
              <a:t>from compacted </a:t>
            </a:r>
            <a:r>
              <a:rPr lang="en-US" dirty="0"/>
              <a:t>snow, slowly flowing over a </a:t>
            </a:r>
            <a:r>
              <a:rPr lang="en-US" dirty="0" smtClean="0"/>
              <a:t>land </a:t>
            </a:r>
            <a:r>
              <a:rPr lang="en-IN" dirty="0" smtClean="0"/>
              <a:t>mass.</a:t>
            </a:r>
          </a:p>
          <a:p>
            <a:endParaRPr lang="en-IN" dirty="0"/>
          </a:p>
          <a:p>
            <a:r>
              <a:rPr lang="en-US" b="1" dirty="0" smtClean="0"/>
              <a:t>Ice </a:t>
            </a:r>
            <a:r>
              <a:rPr lang="en-US" b="1" dirty="0"/>
              <a:t>caps: </a:t>
            </a:r>
            <a:r>
              <a:rPr lang="en-US" dirty="0"/>
              <a:t>huge mass of ice and snow </a:t>
            </a:r>
            <a:r>
              <a:rPr lang="en-US" dirty="0" smtClean="0"/>
              <a:t>that permanently </a:t>
            </a:r>
            <a:r>
              <a:rPr lang="en-US" dirty="0"/>
              <a:t>cover the poles of the Earth</a:t>
            </a:r>
            <a:r>
              <a:rPr lang="en-US" dirty="0" smtClean="0"/>
              <a:t>.</a:t>
            </a:r>
          </a:p>
          <a:p>
            <a:endParaRPr lang="en-US" dirty="0"/>
          </a:p>
          <a:p>
            <a:r>
              <a:rPr lang="en-US" b="1" dirty="0" smtClean="0"/>
              <a:t>Lakes</a:t>
            </a:r>
            <a:r>
              <a:rPr lang="en-US" b="1" dirty="0"/>
              <a:t>: </a:t>
            </a:r>
            <a:r>
              <a:rPr lang="en-US" dirty="0"/>
              <a:t>large bodies of water </a:t>
            </a:r>
            <a:r>
              <a:rPr lang="en-US" dirty="0" smtClean="0"/>
              <a:t>that accumulate </a:t>
            </a:r>
            <a:r>
              <a:rPr lang="en-US" dirty="0"/>
              <a:t>in inland basins. They </a:t>
            </a:r>
            <a:r>
              <a:rPr lang="en-US" dirty="0" smtClean="0"/>
              <a:t>receive water </a:t>
            </a:r>
            <a:r>
              <a:rPr lang="en-US" dirty="0"/>
              <a:t>from rivers, precipitation </a:t>
            </a:r>
            <a:r>
              <a:rPr lang="en-US" dirty="0" smtClean="0"/>
              <a:t>and </a:t>
            </a:r>
            <a:r>
              <a:rPr lang="en-IN" dirty="0" smtClean="0"/>
              <a:t>groundwater</a:t>
            </a:r>
            <a:r>
              <a:rPr lang="en-IN" dirty="0"/>
              <a:t>.</a:t>
            </a:r>
          </a:p>
        </p:txBody>
      </p:sp>
    </p:spTree>
    <p:extLst>
      <p:ext uri="{BB962C8B-B14F-4D97-AF65-F5344CB8AC3E}">
        <p14:creationId xmlns:p14="http://schemas.microsoft.com/office/powerpoint/2010/main" val="13352124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Uneven water distribution</a:t>
            </a:r>
            <a:endParaRPr lang="en-IN" dirty="0"/>
          </a:p>
        </p:txBody>
      </p:sp>
      <p:sp>
        <p:nvSpPr>
          <p:cNvPr id="3" name="Content Placeholder 2"/>
          <p:cNvSpPr>
            <a:spLocks noGrp="1"/>
          </p:cNvSpPr>
          <p:nvPr>
            <p:ph idx="1"/>
          </p:nvPr>
        </p:nvSpPr>
        <p:spPr/>
        <p:txBody>
          <a:bodyPr>
            <a:normAutofit/>
          </a:bodyPr>
          <a:lstStyle/>
          <a:p>
            <a:r>
              <a:rPr lang="en-IN" dirty="0" smtClean="0"/>
              <a:t>Water </a:t>
            </a:r>
            <a:r>
              <a:rPr lang="en-IN" dirty="0"/>
              <a:t>is essential </a:t>
            </a:r>
            <a:r>
              <a:rPr lang="en-IN" dirty="0" smtClean="0"/>
              <a:t>for life</a:t>
            </a:r>
            <a:r>
              <a:rPr lang="en-IN" dirty="0"/>
              <a:t>. Humans can </a:t>
            </a:r>
            <a:r>
              <a:rPr lang="en-IN" dirty="0" smtClean="0"/>
              <a:t>only drink </a:t>
            </a:r>
            <a:r>
              <a:rPr lang="en-IN" dirty="0"/>
              <a:t>fresh water </a:t>
            </a:r>
            <a:r>
              <a:rPr lang="en-IN" dirty="0" smtClean="0"/>
              <a:t>that needs </a:t>
            </a:r>
            <a:r>
              <a:rPr lang="en-IN" dirty="0"/>
              <a:t>to be purified.</a:t>
            </a:r>
          </a:p>
          <a:p>
            <a:r>
              <a:rPr lang="en-US" dirty="0" smtClean="0"/>
              <a:t>As </a:t>
            </a:r>
            <a:r>
              <a:rPr lang="en-US" dirty="0"/>
              <a:t>most fresh water </a:t>
            </a:r>
            <a:r>
              <a:rPr lang="en-US" dirty="0" smtClean="0"/>
              <a:t>is </a:t>
            </a:r>
            <a:r>
              <a:rPr lang="en-IN" dirty="0" smtClean="0"/>
              <a:t>trapped </a:t>
            </a:r>
            <a:r>
              <a:rPr lang="en-IN" dirty="0"/>
              <a:t>in ice </a:t>
            </a:r>
            <a:r>
              <a:rPr lang="en-IN" dirty="0" smtClean="0"/>
              <a:t>and glaciers </a:t>
            </a:r>
            <a:r>
              <a:rPr lang="en-IN" dirty="0"/>
              <a:t>there is not</a:t>
            </a:r>
          </a:p>
          <a:p>
            <a:pPr marL="0" indent="0">
              <a:buNone/>
            </a:pPr>
            <a:r>
              <a:rPr lang="en-IN" dirty="0"/>
              <a:t>much water </a:t>
            </a:r>
            <a:r>
              <a:rPr lang="en-IN" dirty="0" smtClean="0"/>
              <a:t>for human consumption left</a:t>
            </a:r>
            <a:r>
              <a:rPr lang="en-IN" dirty="0"/>
              <a:t>.</a:t>
            </a:r>
          </a:p>
          <a:p>
            <a:r>
              <a:rPr lang="en-US" dirty="0" smtClean="0"/>
              <a:t>So </a:t>
            </a:r>
            <a:r>
              <a:rPr lang="en-US" dirty="0"/>
              <a:t>we need to </a:t>
            </a:r>
            <a:r>
              <a:rPr lang="en-US" dirty="0" smtClean="0"/>
              <a:t>recycle </a:t>
            </a:r>
            <a:r>
              <a:rPr lang="en-IN" dirty="0" smtClean="0"/>
              <a:t>water </a:t>
            </a:r>
            <a:r>
              <a:rPr lang="en-IN" dirty="0"/>
              <a:t>to assure </a:t>
            </a:r>
            <a:r>
              <a:rPr lang="en-IN" dirty="0" smtClean="0"/>
              <a:t>our </a:t>
            </a:r>
            <a:r>
              <a:rPr lang="en-IN" dirty="0" err="1" smtClean="0"/>
              <a:t>lifelihood</a:t>
            </a:r>
            <a:r>
              <a:rPr lang="en-IN" dirty="0"/>
              <a:t>.</a:t>
            </a:r>
          </a:p>
        </p:txBody>
      </p:sp>
    </p:spTree>
    <p:extLst>
      <p:ext uri="{BB962C8B-B14F-4D97-AF65-F5344CB8AC3E}">
        <p14:creationId xmlns:p14="http://schemas.microsoft.com/office/powerpoint/2010/main" val="4401753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t>Although </a:t>
            </a:r>
            <a:r>
              <a:rPr lang="en-US" dirty="0"/>
              <a:t>water is found </a:t>
            </a:r>
            <a:r>
              <a:rPr lang="en-US" dirty="0" smtClean="0"/>
              <a:t>in </a:t>
            </a:r>
            <a:r>
              <a:rPr lang="en-IN" dirty="0" smtClean="0"/>
              <a:t>a </a:t>
            </a:r>
            <a:r>
              <a:rPr lang="en-IN" dirty="0"/>
              <a:t>considerable amount </a:t>
            </a:r>
            <a:r>
              <a:rPr lang="en-IN" dirty="0" smtClean="0"/>
              <a:t>in temperate </a:t>
            </a:r>
            <a:r>
              <a:rPr lang="en-IN" dirty="0"/>
              <a:t>and </a:t>
            </a:r>
            <a:r>
              <a:rPr lang="en-IN" dirty="0" smtClean="0"/>
              <a:t>tropical </a:t>
            </a:r>
            <a:r>
              <a:rPr lang="en-US" dirty="0" smtClean="0"/>
              <a:t>regions </a:t>
            </a:r>
            <a:r>
              <a:rPr lang="en-US" dirty="0"/>
              <a:t>where there is a </a:t>
            </a:r>
            <a:r>
              <a:rPr lang="en-US" dirty="0" smtClean="0"/>
              <a:t>lot of </a:t>
            </a:r>
            <a:r>
              <a:rPr lang="en-US" dirty="0"/>
              <a:t>precipitation there is </a:t>
            </a:r>
            <a:r>
              <a:rPr lang="en-US" dirty="0" smtClean="0"/>
              <a:t>an </a:t>
            </a:r>
            <a:r>
              <a:rPr lang="en-IN" dirty="0" smtClean="0"/>
              <a:t>uneven </a:t>
            </a:r>
            <a:r>
              <a:rPr lang="en-IN" dirty="0"/>
              <a:t>distribution </a:t>
            </a:r>
            <a:r>
              <a:rPr lang="en-IN" dirty="0" smtClean="0"/>
              <a:t>of water </a:t>
            </a:r>
            <a:r>
              <a:rPr lang="en-IN" dirty="0"/>
              <a:t>on the Earth</a:t>
            </a:r>
            <a:r>
              <a:rPr lang="en-IN" dirty="0" smtClean="0"/>
              <a:t>.</a:t>
            </a:r>
          </a:p>
          <a:p>
            <a:endParaRPr lang="en-IN" dirty="0"/>
          </a:p>
          <a:p>
            <a:r>
              <a:rPr lang="en-IN" b="1" dirty="0" smtClean="0"/>
              <a:t>Floods</a:t>
            </a:r>
            <a:r>
              <a:rPr lang="en-IN" dirty="0"/>
              <a:t>: the inundation </a:t>
            </a:r>
            <a:r>
              <a:rPr lang="en-IN" dirty="0" smtClean="0"/>
              <a:t>of </a:t>
            </a:r>
            <a:r>
              <a:rPr lang="en-US" dirty="0" smtClean="0"/>
              <a:t>land </a:t>
            </a:r>
            <a:r>
              <a:rPr lang="en-US" dirty="0"/>
              <a:t>that is normally </a:t>
            </a:r>
            <a:r>
              <a:rPr lang="en-US" dirty="0" smtClean="0"/>
              <a:t>dry </a:t>
            </a:r>
            <a:r>
              <a:rPr lang="en-IN" dirty="0" smtClean="0"/>
              <a:t>through </a:t>
            </a:r>
            <a:r>
              <a:rPr lang="en-IN" dirty="0"/>
              <a:t>the overflowing </a:t>
            </a:r>
            <a:r>
              <a:rPr lang="en-IN" dirty="0" smtClean="0"/>
              <a:t>of a </a:t>
            </a:r>
            <a:r>
              <a:rPr lang="en-IN" dirty="0"/>
              <a:t>body of </a:t>
            </a:r>
            <a:r>
              <a:rPr lang="en-IN" dirty="0" smtClean="0"/>
              <a:t>water</a:t>
            </a:r>
          </a:p>
          <a:p>
            <a:endParaRPr lang="en-IN" dirty="0"/>
          </a:p>
          <a:p>
            <a:r>
              <a:rPr lang="en-US" b="1" dirty="0" smtClean="0"/>
              <a:t>Droughts</a:t>
            </a:r>
            <a:r>
              <a:rPr lang="en-US" b="1" dirty="0"/>
              <a:t>: </a:t>
            </a:r>
            <a:r>
              <a:rPr lang="en-US" dirty="0"/>
              <a:t>a long period </a:t>
            </a:r>
            <a:r>
              <a:rPr lang="en-US" dirty="0" smtClean="0"/>
              <a:t>of scanty </a:t>
            </a:r>
            <a:r>
              <a:rPr lang="en-US" dirty="0"/>
              <a:t>or low rainfall </a:t>
            </a:r>
            <a:r>
              <a:rPr lang="en-US" dirty="0" smtClean="0"/>
              <a:t>that </a:t>
            </a:r>
            <a:r>
              <a:rPr lang="en-IN" dirty="0" smtClean="0"/>
              <a:t>normally </a:t>
            </a:r>
            <a:r>
              <a:rPr lang="en-IN" dirty="0"/>
              <a:t>affects growing </a:t>
            </a:r>
            <a:r>
              <a:rPr lang="en-IN" dirty="0" smtClean="0"/>
              <a:t>or living </a:t>
            </a:r>
            <a:r>
              <a:rPr lang="en-IN" dirty="0"/>
              <a:t>conditions.</a:t>
            </a:r>
          </a:p>
        </p:txBody>
      </p:sp>
    </p:spTree>
    <p:extLst>
      <p:ext uri="{BB962C8B-B14F-4D97-AF65-F5344CB8AC3E}">
        <p14:creationId xmlns:p14="http://schemas.microsoft.com/office/powerpoint/2010/main" val="1229487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Lithosphere</a:t>
            </a:r>
            <a:endParaRPr lang="en-IN" dirty="0"/>
          </a:p>
        </p:txBody>
      </p:sp>
      <p:sp>
        <p:nvSpPr>
          <p:cNvPr id="3" name="Content Placeholder 2"/>
          <p:cNvSpPr>
            <a:spLocks noGrp="1"/>
          </p:cNvSpPr>
          <p:nvPr>
            <p:ph idx="1"/>
          </p:nvPr>
        </p:nvSpPr>
        <p:spPr/>
        <p:txBody>
          <a:bodyPr/>
          <a:lstStyle/>
          <a:p>
            <a:r>
              <a:rPr lang="en-IN" dirty="0"/>
              <a:t>The lithosphere is the solid, outer part of the Earth. The lithosphere includes the brittle upper portion of the mantle and the crust, the outermost layers of Earth’s structure. It is bounded by the atmosphere above and the asthenosphere (another part of the upper mantle) below.</a:t>
            </a:r>
          </a:p>
          <a:p>
            <a:r>
              <a:rPr lang="en-IN" dirty="0"/>
              <a:t>Although the rocks of the lithosphere are still considered elastic, they are not viscous. The asthenosphere </a:t>
            </a:r>
            <a:r>
              <a:rPr lang="en-IN" i="1" dirty="0"/>
              <a:t>is</a:t>
            </a:r>
            <a:r>
              <a:rPr lang="en-IN" dirty="0"/>
              <a:t> viscous.</a:t>
            </a:r>
          </a:p>
          <a:p>
            <a:endParaRPr lang="en-IN" dirty="0"/>
          </a:p>
        </p:txBody>
      </p:sp>
    </p:spTree>
    <p:extLst>
      <p:ext uri="{BB962C8B-B14F-4D97-AF65-F5344CB8AC3E}">
        <p14:creationId xmlns:p14="http://schemas.microsoft.com/office/powerpoint/2010/main" val="2455984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7989" y="380898"/>
            <a:ext cx="8778239" cy="6172200"/>
          </a:xfrm>
        </p:spPr>
      </p:pic>
    </p:spTree>
    <p:extLst>
      <p:ext uri="{BB962C8B-B14F-4D97-AF65-F5344CB8AC3E}">
        <p14:creationId xmlns:p14="http://schemas.microsoft.com/office/powerpoint/2010/main" val="10788862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It refers to water </a:t>
            </a:r>
            <a:r>
              <a:rPr lang="en-US" dirty="0" smtClean="0"/>
              <a:t>on, </a:t>
            </a:r>
            <a:r>
              <a:rPr lang="en-IN" dirty="0" smtClean="0"/>
              <a:t>under </a:t>
            </a:r>
            <a:r>
              <a:rPr lang="en-IN" dirty="0"/>
              <a:t>and over </a:t>
            </a:r>
            <a:r>
              <a:rPr lang="en-IN" dirty="0" smtClean="0"/>
              <a:t>the surface </a:t>
            </a:r>
            <a:r>
              <a:rPr lang="en-IN" dirty="0"/>
              <a:t>of the Earth.</a:t>
            </a:r>
          </a:p>
        </p:txBody>
      </p:sp>
    </p:spTree>
    <p:extLst>
      <p:ext uri="{BB962C8B-B14F-4D97-AF65-F5344CB8AC3E}">
        <p14:creationId xmlns:p14="http://schemas.microsoft.com/office/powerpoint/2010/main" val="3613478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t>There are two types of lithosphere: oceanic lithosphere and continental lithosphere. Oceanic lithosphere is associated with oceanic crust, and is slightly denser than continental lithosphere.</a:t>
            </a:r>
          </a:p>
          <a:p>
            <a:endParaRPr lang="en-IN" dirty="0"/>
          </a:p>
        </p:txBody>
      </p:sp>
    </p:spTree>
    <p:extLst>
      <p:ext uri="{BB962C8B-B14F-4D97-AF65-F5344CB8AC3E}">
        <p14:creationId xmlns:p14="http://schemas.microsoft.com/office/powerpoint/2010/main" val="1288351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Plate Tectonics</a:t>
            </a:r>
            <a:r>
              <a:rPr lang="en-IN" dirty="0"/>
              <a:t/>
            </a:r>
            <a:br>
              <a:rPr lang="en-IN" dirty="0"/>
            </a:br>
            <a:endParaRPr lang="en-IN" dirty="0"/>
          </a:p>
        </p:txBody>
      </p:sp>
      <p:sp>
        <p:nvSpPr>
          <p:cNvPr id="3" name="Content Placeholder 2"/>
          <p:cNvSpPr>
            <a:spLocks noGrp="1"/>
          </p:cNvSpPr>
          <p:nvPr>
            <p:ph idx="1"/>
          </p:nvPr>
        </p:nvSpPr>
        <p:spPr/>
        <p:txBody>
          <a:bodyPr/>
          <a:lstStyle/>
          <a:p>
            <a:r>
              <a:rPr lang="en-IN" dirty="0"/>
              <a:t>The most well-known feature associated with Earth’s lithosphere is tectonic activity. Tectonic activity describes the interaction of the huge slabs of lithosphere called tectonic plates.</a:t>
            </a:r>
          </a:p>
          <a:p>
            <a:r>
              <a:rPr lang="en-IN" dirty="0"/>
              <a:t>The lithosphere is divided into tectonic plates including the North American, Caribbean, South American, Scotia, Antarctic, Eurasian, Arabian, African, Indian, Philippine, Australian, Pacific, Juan de Fuca, Cocos, and Nazca.</a:t>
            </a:r>
          </a:p>
          <a:p>
            <a:endParaRPr lang="en-IN" dirty="0"/>
          </a:p>
        </p:txBody>
      </p:sp>
    </p:spTree>
    <p:extLst>
      <p:ext uri="{BB962C8B-B14F-4D97-AF65-F5344CB8AC3E}">
        <p14:creationId xmlns:p14="http://schemas.microsoft.com/office/powerpoint/2010/main" val="25618913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t>Most tectonic activity takes place at the boundaries of these plates, where they may collide, tear apart, or slide against each other. The movement of tectonic plates is made possible by thermal energy (heat) from the mantle part of the lithosphere. Thermal energy makes the rocks of the lithosphere more elastic</a:t>
            </a:r>
            <a:r>
              <a:rPr lang="en-IN" dirty="0" smtClean="0"/>
              <a:t>.</a:t>
            </a:r>
          </a:p>
          <a:p>
            <a:r>
              <a:rPr lang="en-IN" dirty="0"/>
              <a:t>Tectonic activity is responsible for some of Earth's most dramatic geologic events: earthquakes, volcanoes, orogeny (mountain-building), and deep ocean trenches can all be formed by tectonic activity in the lithosphere. </a:t>
            </a:r>
          </a:p>
          <a:p>
            <a:endParaRPr lang="en-IN" dirty="0"/>
          </a:p>
          <a:p>
            <a:endParaRPr lang="en-IN" dirty="0"/>
          </a:p>
        </p:txBody>
      </p:sp>
    </p:spTree>
    <p:extLst>
      <p:ext uri="{BB962C8B-B14F-4D97-AF65-F5344CB8AC3E}">
        <p14:creationId xmlns:p14="http://schemas.microsoft.com/office/powerpoint/2010/main" val="38842343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Biosphere</a:t>
            </a:r>
            <a:endParaRPr lang="en-IN" dirty="0"/>
          </a:p>
        </p:txBody>
      </p:sp>
      <p:sp>
        <p:nvSpPr>
          <p:cNvPr id="3" name="Content Placeholder 2"/>
          <p:cNvSpPr>
            <a:spLocks noGrp="1"/>
          </p:cNvSpPr>
          <p:nvPr>
            <p:ph idx="1"/>
          </p:nvPr>
        </p:nvSpPr>
        <p:spPr/>
        <p:txBody>
          <a:bodyPr>
            <a:normAutofit/>
          </a:bodyPr>
          <a:lstStyle/>
          <a:p>
            <a:r>
              <a:rPr lang="en-US" dirty="0" smtClean="0"/>
              <a:t>This is the region of the earth where life exists and includes a global area extending from about 10,000 meter below sea level to 6000 meter above sea level.</a:t>
            </a:r>
          </a:p>
          <a:p>
            <a:r>
              <a:rPr lang="en-US" dirty="0" smtClean="0"/>
              <a:t>Thus the biosphere covers the entire area of living organisms and their interactions with the other segments of the environment, like lithosphere, hydrosphere, and atmosphere.</a:t>
            </a:r>
          </a:p>
          <a:p>
            <a:r>
              <a:rPr lang="en-US" dirty="0" smtClean="0"/>
              <a:t>The most distinguishing feature of the biosphere is that it supports life. </a:t>
            </a:r>
            <a:endParaRPr lang="en-IN" dirty="0"/>
          </a:p>
        </p:txBody>
      </p:sp>
    </p:spTree>
    <p:extLst>
      <p:ext uri="{BB962C8B-B14F-4D97-AF65-F5344CB8AC3E}">
        <p14:creationId xmlns:p14="http://schemas.microsoft.com/office/powerpoint/2010/main" val="29487478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According to an estimate the biosphere contains more than 3.5 lac species of plants including algae, fungi etc. and more than 11 million species of animals. The biosphere supplies all the essential requirements of life like light, heat, air, water, food and living space for all these species.</a:t>
            </a:r>
            <a:endParaRPr lang="en-IN" dirty="0"/>
          </a:p>
          <a:p>
            <a:endParaRPr lang="en-US" dirty="0" smtClean="0"/>
          </a:p>
          <a:p>
            <a:r>
              <a:rPr lang="en-US" dirty="0" smtClean="0"/>
              <a:t>Since biosphere is very large and complex, therefore , for better understanding , it is divided into smaller units called “ecosystem”</a:t>
            </a:r>
            <a:endParaRPr lang="en-IN" dirty="0"/>
          </a:p>
        </p:txBody>
      </p:sp>
    </p:spTree>
    <p:extLst>
      <p:ext uri="{BB962C8B-B14F-4D97-AF65-F5344CB8AC3E}">
        <p14:creationId xmlns:p14="http://schemas.microsoft.com/office/powerpoint/2010/main" val="2225593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Water cycle</a:t>
            </a:r>
            <a:endParaRPr lang="en-IN" dirty="0"/>
          </a:p>
        </p:txBody>
      </p:sp>
      <p:sp>
        <p:nvSpPr>
          <p:cNvPr id="3" name="Content Placeholder 2"/>
          <p:cNvSpPr>
            <a:spLocks noGrp="1"/>
          </p:cNvSpPr>
          <p:nvPr>
            <p:ph idx="1"/>
          </p:nvPr>
        </p:nvSpPr>
        <p:spPr/>
        <p:txBody>
          <a:bodyPr>
            <a:normAutofit/>
          </a:bodyPr>
          <a:lstStyle/>
          <a:p>
            <a:r>
              <a:rPr lang="en-IN" dirty="0"/>
              <a:t>There is always </a:t>
            </a:r>
            <a:r>
              <a:rPr lang="en-IN" dirty="0" smtClean="0"/>
              <a:t>the same </a:t>
            </a:r>
            <a:r>
              <a:rPr lang="en-IN" dirty="0"/>
              <a:t>amount </a:t>
            </a:r>
            <a:r>
              <a:rPr lang="en-IN" dirty="0" smtClean="0"/>
              <a:t>of water </a:t>
            </a:r>
            <a:r>
              <a:rPr lang="en-IN" dirty="0"/>
              <a:t>on Earth</a:t>
            </a:r>
            <a:r>
              <a:rPr lang="en-IN" dirty="0" smtClean="0"/>
              <a:t>. </a:t>
            </a:r>
          </a:p>
          <a:p>
            <a:endParaRPr lang="en-IN" dirty="0" smtClean="0"/>
          </a:p>
          <a:p>
            <a:r>
              <a:rPr lang="en-IN" dirty="0" smtClean="0"/>
              <a:t>Water </a:t>
            </a:r>
            <a:r>
              <a:rPr lang="en-IN" dirty="0"/>
              <a:t>appears </a:t>
            </a:r>
            <a:r>
              <a:rPr lang="en-IN" dirty="0" smtClean="0"/>
              <a:t>in different states (liquid</a:t>
            </a:r>
            <a:r>
              <a:rPr lang="en-IN" dirty="0"/>
              <a:t>, gas or </a:t>
            </a:r>
            <a:r>
              <a:rPr lang="en-IN" dirty="0" smtClean="0"/>
              <a:t>solid form).</a:t>
            </a:r>
          </a:p>
          <a:p>
            <a:endParaRPr lang="en-IN" dirty="0"/>
          </a:p>
          <a:p>
            <a:r>
              <a:rPr lang="en-IN" dirty="0" smtClean="0"/>
              <a:t>Water continually move </a:t>
            </a:r>
            <a:r>
              <a:rPr lang="en-IN" dirty="0"/>
              <a:t>between </a:t>
            </a:r>
            <a:r>
              <a:rPr lang="en-IN" dirty="0" smtClean="0"/>
              <a:t>the atmosphere</a:t>
            </a:r>
            <a:r>
              <a:rPr lang="en-IN" dirty="0"/>
              <a:t>, </a:t>
            </a:r>
            <a:r>
              <a:rPr lang="en-IN" dirty="0" smtClean="0"/>
              <a:t>the oceans </a:t>
            </a:r>
            <a:r>
              <a:rPr lang="en-IN" dirty="0"/>
              <a:t>and </a:t>
            </a:r>
            <a:r>
              <a:rPr lang="en-IN" dirty="0" smtClean="0"/>
              <a:t>the continents</a:t>
            </a:r>
            <a:r>
              <a:rPr lang="en-IN" dirty="0"/>
              <a:t>.</a:t>
            </a:r>
          </a:p>
        </p:txBody>
      </p:sp>
    </p:spTree>
    <p:extLst>
      <p:ext uri="{BB962C8B-B14F-4D97-AF65-F5344CB8AC3E}">
        <p14:creationId xmlns:p14="http://schemas.microsoft.com/office/powerpoint/2010/main" val="3017998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13289" y="875210"/>
            <a:ext cx="8497362" cy="5744695"/>
          </a:xfrm>
        </p:spPr>
      </p:pic>
    </p:spTree>
    <p:extLst>
      <p:ext uri="{BB962C8B-B14F-4D97-AF65-F5344CB8AC3E}">
        <p14:creationId xmlns:p14="http://schemas.microsoft.com/office/powerpoint/2010/main" val="892333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371601" y="711504"/>
            <a:ext cx="9222376" cy="5931363"/>
          </a:xfrm>
          <a:prstGeom prst="rect">
            <a:avLst/>
          </a:prstGeom>
        </p:spPr>
      </p:pic>
    </p:spTree>
    <p:extLst>
      <p:ext uri="{BB962C8B-B14F-4D97-AF65-F5344CB8AC3E}">
        <p14:creationId xmlns:p14="http://schemas.microsoft.com/office/powerpoint/2010/main" val="2524511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This continual movement is called </a:t>
            </a:r>
            <a:r>
              <a:rPr lang="en-US" b="1" dirty="0" smtClean="0"/>
              <a:t>the </a:t>
            </a:r>
            <a:r>
              <a:rPr lang="en-IN" b="1" dirty="0" smtClean="0"/>
              <a:t>water cycle</a:t>
            </a:r>
          </a:p>
          <a:p>
            <a:r>
              <a:rPr lang="en-US" dirty="0" smtClean="0"/>
              <a:t>The main parts of this cycle are-</a:t>
            </a:r>
            <a:endParaRPr lang="en-IN" dirty="0" smtClean="0"/>
          </a:p>
          <a:p>
            <a:pPr marL="0" indent="0">
              <a:buNone/>
            </a:pPr>
            <a:r>
              <a:rPr lang="en-IN" dirty="0" smtClean="0"/>
              <a:t>•</a:t>
            </a:r>
            <a:r>
              <a:rPr lang="en-IN" dirty="0"/>
              <a:t>evaporation (and transpiration)</a:t>
            </a:r>
          </a:p>
          <a:p>
            <a:pPr marL="0" indent="0">
              <a:buNone/>
            </a:pPr>
            <a:r>
              <a:rPr lang="en-IN" dirty="0"/>
              <a:t>•condensation</a:t>
            </a:r>
          </a:p>
          <a:p>
            <a:pPr marL="0" indent="0">
              <a:buNone/>
            </a:pPr>
            <a:r>
              <a:rPr lang="en-IN" dirty="0"/>
              <a:t>•precipitation</a:t>
            </a:r>
          </a:p>
          <a:p>
            <a:pPr marL="0" indent="0">
              <a:buNone/>
            </a:pPr>
            <a:r>
              <a:rPr lang="en-IN" dirty="0"/>
              <a:t>•collection</a:t>
            </a:r>
          </a:p>
        </p:txBody>
      </p:sp>
    </p:spTree>
    <p:extLst>
      <p:ext uri="{BB962C8B-B14F-4D97-AF65-F5344CB8AC3E}">
        <p14:creationId xmlns:p14="http://schemas.microsoft.com/office/powerpoint/2010/main" val="2206524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46062" y="0"/>
            <a:ext cx="9313230" cy="6658592"/>
          </a:xfrm>
        </p:spPr>
      </p:pic>
    </p:spTree>
    <p:extLst>
      <p:ext uri="{BB962C8B-B14F-4D97-AF65-F5344CB8AC3E}">
        <p14:creationId xmlns:p14="http://schemas.microsoft.com/office/powerpoint/2010/main" val="16878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Screen Clipp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2057" y="-19311"/>
            <a:ext cx="9916240" cy="6749586"/>
          </a:xfrm>
        </p:spPr>
      </p:pic>
    </p:spTree>
    <p:extLst>
      <p:ext uri="{BB962C8B-B14F-4D97-AF65-F5344CB8AC3E}">
        <p14:creationId xmlns:p14="http://schemas.microsoft.com/office/powerpoint/2010/main" val="1512435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20000" y="496389"/>
            <a:ext cx="10233800" cy="5680574"/>
          </a:xfrm>
        </p:spPr>
        <p:txBody>
          <a:bodyPr/>
          <a:lstStyle/>
          <a:p>
            <a:r>
              <a:rPr lang="en-US" dirty="0"/>
              <a:t>Evaporation is when the sun heats up </a:t>
            </a:r>
            <a:r>
              <a:rPr lang="en-US" dirty="0" smtClean="0"/>
              <a:t>water in </a:t>
            </a:r>
            <a:r>
              <a:rPr lang="en-US" dirty="0"/>
              <a:t>rivers or lakes or the ocean and turns </a:t>
            </a:r>
            <a:r>
              <a:rPr lang="en-US" dirty="0" smtClean="0"/>
              <a:t>it into </a:t>
            </a:r>
            <a:r>
              <a:rPr lang="en-US" dirty="0"/>
              <a:t>vapor or steam. The water vapor </a:t>
            </a:r>
            <a:r>
              <a:rPr lang="en-US" dirty="0" smtClean="0"/>
              <a:t>or steam </a:t>
            </a:r>
            <a:r>
              <a:rPr lang="en-US" dirty="0"/>
              <a:t>leaves the river, lake or ocean </a:t>
            </a:r>
            <a:r>
              <a:rPr lang="en-US" dirty="0" smtClean="0"/>
              <a:t>and </a:t>
            </a:r>
            <a:r>
              <a:rPr lang="en-IN" dirty="0" smtClean="0"/>
              <a:t>goes </a:t>
            </a:r>
            <a:r>
              <a:rPr lang="en-IN" dirty="0"/>
              <a:t>into the air</a:t>
            </a:r>
            <a:r>
              <a:rPr lang="en-IN" dirty="0" smtClean="0"/>
              <a:t>.</a:t>
            </a:r>
          </a:p>
          <a:p>
            <a:endParaRPr lang="en-IN" dirty="0" smtClean="0"/>
          </a:p>
          <a:p>
            <a:r>
              <a:rPr lang="en-IN" dirty="0" smtClean="0"/>
              <a:t>Condensation:</a:t>
            </a:r>
            <a:r>
              <a:rPr lang="en-US" dirty="0" smtClean="0"/>
              <a:t>Water </a:t>
            </a:r>
            <a:r>
              <a:rPr lang="en-US" dirty="0"/>
              <a:t>vapor in the air gets cold and changes back into liquid, </a:t>
            </a:r>
            <a:r>
              <a:rPr lang="en-US" dirty="0" smtClean="0"/>
              <a:t>forming clouds</a:t>
            </a:r>
            <a:r>
              <a:rPr lang="en-US" dirty="0"/>
              <a:t>. This is called condensation</a:t>
            </a:r>
            <a:r>
              <a:rPr lang="en-US" dirty="0" smtClean="0"/>
              <a:t>.</a:t>
            </a:r>
          </a:p>
          <a:p>
            <a:endParaRPr lang="en-US" dirty="0" smtClean="0"/>
          </a:p>
          <a:p>
            <a:r>
              <a:rPr lang="en-US" dirty="0"/>
              <a:t>Precipitation occurs when so much water has condensed that the</a:t>
            </a:r>
          </a:p>
          <a:p>
            <a:pPr marL="0" indent="0">
              <a:buNone/>
            </a:pPr>
            <a:r>
              <a:rPr lang="en-US" dirty="0" smtClean="0"/>
              <a:t>   air </a:t>
            </a:r>
            <a:r>
              <a:rPr lang="en-US" dirty="0"/>
              <a:t>cannot hold it anymore. The clouds get heavy and water falls</a:t>
            </a:r>
          </a:p>
          <a:p>
            <a:pPr marL="0" indent="0">
              <a:buNone/>
            </a:pPr>
            <a:r>
              <a:rPr lang="en-US" dirty="0" smtClean="0"/>
              <a:t>   back </a:t>
            </a:r>
            <a:r>
              <a:rPr lang="en-US" dirty="0"/>
              <a:t>to the earth in the form of </a:t>
            </a:r>
            <a:r>
              <a:rPr lang="en-US" dirty="0" smtClean="0"/>
              <a:t>rain.</a:t>
            </a:r>
            <a:endParaRPr lang="en-IN" dirty="0"/>
          </a:p>
        </p:txBody>
      </p:sp>
    </p:spTree>
    <p:extLst>
      <p:ext uri="{BB962C8B-B14F-4D97-AF65-F5344CB8AC3E}">
        <p14:creationId xmlns:p14="http://schemas.microsoft.com/office/powerpoint/2010/main" val="2751973281"/>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F23494-F630-4E01-81EA-AA2F2975971E}">
  <ds:schemaRefs>
    <ds:schemaRef ds:uri="http://purl.org/dc/elements/1.1/"/>
    <ds:schemaRef ds:uri="http://purl.org/dc/dcmitype/"/>
    <ds:schemaRef ds:uri="http://purl.org/dc/terms/"/>
    <ds:schemaRef ds:uri="http://schemas.microsoft.com/office/2006/metadata/properties"/>
    <ds:schemaRef ds:uri="71af3243-3dd4-4a8d-8c0d-dd76da1f02a5"/>
    <ds:schemaRef ds:uri="http://schemas.openxmlformats.org/package/2006/metadata/core-properties"/>
    <ds:schemaRef ds:uri="http://www.w3.org/XML/1998/namespace"/>
    <ds:schemaRef ds:uri="http://schemas.microsoft.com/office/infopath/2007/PartnerControls"/>
    <ds:schemaRef ds:uri="http://schemas.microsoft.com/office/2006/documentManagement/types"/>
    <ds:schemaRef ds:uri="16c05727-aa75-4e4a-9b5f-8a80a1165891"/>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Depth design</Template>
  <TotalTime>0</TotalTime>
  <Words>806</Words>
  <Application>Microsoft Office PowerPoint</Application>
  <PresentationFormat>Widescreen</PresentationFormat>
  <Paragraphs>67</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Corbel</vt:lpstr>
      <vt:lpstr>Depth</vt:lpstr>
      <vt:lpstr>Hydrosphere</vt:lpstr>
      <vt:lpstr>PowerPoint Presentation</vt:lpstr>
      <vt:lpstr>Water cycle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Types of water</vt:lpstr>
      <vt:lpstr>PowerPoint Presentation</vt:lpstr>
      <vt:lpstr>Water can be found in</vt:lpstr>
      <vt:lpstr>PowerPoint Presentation</vt:lpstr>
      <vt:lpstr>PowerPoint Presentation</vt:lpstr>
      <vt:lpstr>Uneven water distribution</vt:lpstr>
      <vt:lpstr>PowerPoint Presentation</vt:lpstr>
      <vt:lpstr>Lithosphere</vt:lpstr>
      <vt:lpstr>PowerPoint Presentation</vt:lpstr>
      <vt:lpstr>PowerPoint Presentation</vt:lpstr>
      <vt:lpstr>Plate Tectonics </vt:lpstr>
      <vt:lpstr>PowerPoint Presentation</vt:lpstr>
      <vt:lpstr>Biosphere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2021-02-04T09:18:01Z</dcterms:created>
  <dcterms:modified xsi:type="dcterms:W3CDTF">2021-02-11T03:41:06Z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